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65"/>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87"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41"/>
    <p:restoredTop sz="85765"/>
  </p:normalViewPr>
  <p:slideViewPr>
    <p:cSldViewPr snapToGrid="0">
      <p:cViewPr varScale="1">
        <p:scale>
          <a:sx n="148" d="100"/>
          <a:sy n="148" d="100"/>
        </p:scale>
        <p:origin x="2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requirements.txt"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requirements.txt"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dirty="0"/>
            <a:t>3 Trabajos con entrega a 7 días posteriores de cuando fue presentado. </a:t>
          </a:r>
          <a:endParaRPr lang="en-US" dirty="0"/>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a:t>Los trabajos prácticos se aprueban con </a:t>
          </a:r>
          <a:r>
            <a:rPr lang="es-ES_tradnl" b="1"/>
            <a:t>6</a:t>
          </a:r>
          <a:r>
            <a:rPr lang="es-ES_tradnl"/>
            <a:t>. Tiene una instancia de corrección y se puede corregir cualquier trabajo práctico independientemente de si está aprobado o no.</a:t>
          </a:r>
          <a:endParaRPr lang="en-US"/>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a:t>Se puede desaprobar hasta 1 TP sin corrección.</a:t>
          </a:r>
          <a:endParaRPr lang="en-US"/>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a:t>La nota final es la </a:t>
          </a:r>
          <a:r>
            <a:rPr lang="es-ES_tradnl" b="1"/>
            <a:t>mediana</a:t>
          </a:r>
          <a:r>
            <a:rPr lang="es-ES_tradnl"/>
            <a:t> de las notas de los TPs.</a:t>
          </a:r>
          <a:endParaRPr lang="en-US"/>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dirty="0"/>
            <a:t>La entrega consiste en un </a:t>
          </a:r>
          <a:r>
            <a:rPr lang="es-ES_tradnl" dirty="0" err="1"/>
            <a:t>Jupyter</a:t>
          </a:r>
          <a:r>
            <a:rPr lang="es-ES_tradnl" dirty="0"/>
            <a:t> Notebook mediante correo electrónico o formulario de Google o repositorio en </a:t>
          </a:r>
          <a:r>
            <a:rPr lang="es-ES_tradnl" dirty="0" err="1"/>
            <a:t>Github</a:t>
          </a:r>
          <a:r>
            <a:rPr lang="es-ES_tradnl" dirty="0"/>
            <a:t> o </a:t>
          </a:r>
          <a:r>
            <a:rPr lang="es-ES_tradnl" dirty="0" err="1"/>
            <a:t>Gitlab</a:t>
          </a:r>
          <a:r>
            <a:rPr lang="es-ES_tradnl" dirty="0"/>
            <a:t>.</a:t>
          </a:r>
          <a:endParaRPr lang="en-US" dirty="0"/>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dirty="0"/>
            <a:t>Criterio de evaluación: </a:t>
          </a:r>
        </a:p>
        <a:p>
          <a:r>
            <a:rPr lang="en-US" dirty="0">
              <a:hlinkClick xmlns:r="http://schemas.openxmlformats.org/officeDocument/2006/relationships" r:id="rId1"/>
            </a:rPr>
            <a:t>https://github.com/FIUBA-Posgrado-Inteligencia-Artificial/intro_ia/blob/main/requirements.txt</a:t>
          </a:r>
          <a:r>
            <a:rPr lang="en-US" dirty="0"/>
            <a:t> (CAMBIAR)</a:t>
          </a:r>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3 Trabajos con entrega a 7 días posteriores de cuando fue presentado. </a:t>
          </a:r>
          <a:endParaRPr lang="en-US" sz="1500" kern="1200" dirty="0"/>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Los trabajos prácticos se aprueban con </a:t>
          </a:r>
          <a:r>
            <a:rPr lang="es-ES_tradnl" sz="1500" b="1" kern="1200"/>
            <a:t>6</a:t>
          </a:r>
          <a:r>
            <a:rPr lang="es-ES_tradnl" sz="1500" kern="1200"/>
            <a:t>. Tiene una instancia de corrección y se puede corregir cualquier trabajo práctico independientemente de si está aprobado o no.</a:t>
          </a:r>
          <a:endParaRPr lang="en-US" sz="1500" kern="1200"/>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Se puede desaprobar hasta 1 TP sin corrección.</a:t>
          </a:r>
          <a:endParaRPr lang="en-US" sz="1500" kern="1200"/>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La nota final es la </a:t>
          </a:r>
          <a:r>
            <a:rPr lang="es-ES_tradnl" sz="1500" b="1" kern="1200"/>
            <a:t>mediana</a:t>
          </a:r>
          <a:r>
            <a:rPr lang="es-ES_tradnl" sz="1500" kern="1200"/>
            <a:t> de las notas de los TPs.</a:t>
          </a:r>
          <a:endParaRPr lang="en-US" sz="1500" kern="1200"/>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La entrega consiste en un </a:t>
          </a:r>
          <a:r>
            <a:rPr lang="es-ES_tradnl" sz="1500" kern="1200" dirty="0" err="1"/>
            <a:t>Jupyter</a:t>
          </a:r>
          <a:r>
            <a:rPr lang="es-ES_tradnl" sz="1500" kern="1200" dirty="0"/>
            <a:t> Notebook mediante correo electrónico o formulario de Google o repositorio en </a:t>
          </a:r>
          <a:r>
            <a:rPr lang="es-ES_tradnl" sz="1500" kern="1200" dirty="0" err="1"/>
            <a:t>Github</a:t>
          </a:r>
          <a:r>
            <a:rPr lang="es-ES_tradnl" sz="1500" kern="1200" dirty="0"/>
            <a:t> o </a:t>
          </a:r>
          <a:r>
            <a:rPr lang="es-ES_tradnl" sz="1500" kern="1200" dirty="0" err="1"/>
            <a:t>Gitlab</a:t>
          </a:r>
          <a:r>
            <a:rPr lang="es-ES_tradnl" sz="1500" kern="1200" dirty="0"/>
            <a:t>.</a:t>
          </a:r>
          <a:endParaRPr lang="en-US" sz="1500" kern="1200" dirty="0"/>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Criterio de evaluación: </a:t>
          </a:r>
        </a:p>
        <a:p>
          <a:pPr marL="0" lvl="0" indent="0" algn="l" defTabSz="666750">
            <a:lnSpc>
              <a:spcPct val="90000"/>
            </a:lnSpc>
            <a:spcBef>
              <a:spcPct val="0"/>
            </a:spcBef>
            <a:spcAft>
              <a:spcPct val="35000"/>
            </a:spcAft>
            <a:buNone/>
          </a:pPr>
          <a:r>
            <a:rPr lang="en-US" sz="1500" kern="1200" dirty="0">
              <a:hlinkClick xmlns:r="http://schemas.openxmlformats.org/officeDocument/2006/relationships" r:id="rId1"/>
            </a:rPr>
            <a:t>https://github.com/FIUBA-Posgrado-Inteligencia-Artificial/intro_ia/blob/main/requirements.txt</a:t>
          </a:r>
          <a:r>
            <a:rPr lang="en-US" sz="1500" kern="1200" dirty="0"/>
            <a:t> (CAMBIAR)</a:t>
          </a:r>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7/2/24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0113-11E2-21E1-86CE-6B2435FE3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B653B-1C5D-CC20-51A2-F3482A058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FEA53-6E18-3914-1EA3-E4B3817416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C757DB-735E-E412-604C-6F1C6375059E}"/>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81003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94933-947E-555B-F670-93EA7A36C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C9676-F209-A4B4-29BB-0CF13202B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1F955-9A32-14BB-4698-B08B9D429B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274BD1-0D10-2541-FBC8-6672CA9A501B}"/>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1180790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828D3-BC6E-EB13-A5A4-27229A4DA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DC5F6-CC65-7BD4-AAE9-46B06C0AD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E9CD4-94F5-43E7-0486-469483D7AC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757DFC-49AC-CD28-B996-5F4F225E64ED}"/>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3943645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2DD63-9BF3-3963-FAAB-F538A9AD2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B0F77-C2A9-032C-B984-8CB9C1F3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81604-914B-40FA-87C8-1060D5F857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6575AB8-8AEB-2421-4AB7-74A7EA157368}"/>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388569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6B8F-55AC-57D3-94C3-2091D13A4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B6DD7-FA14-B689-4F16-0EC51F75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82D7D-B320-2C22-244F-7864EF80D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A0C7437-8BB6-D937-5051-27999D0724BF}"/>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792167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B654D-F3D1-7680-46B5-1EBEB632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F0D0B-2F2B-DDC5-34A3-6B79B295B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5DCF-C7E2-9722-4F55-E55805D0F0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30690F-4728-D0B5-5592-AF8FB6BAB5F8}"/>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72272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F2D4-6BDC-8CB5-4704-9543356B9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FE4A6-89BC-83F1-8A80-AD1FDF947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A0F3-F0F1-94D7-B7FB-A8B0FD8BD5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056A59F-83EA-1785-0B99-8120577821FD}"/>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1710833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429886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886780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2664639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2/7/24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2/7/24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2/7/24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2/7/24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2/7/24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2/7/24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2/7/24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2/7/24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2/7/24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2/7/24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2/7/24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2/7/24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ki/User:Dllu"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ndex.php?title=User:Tom_Cowap&amp;action=edit&amp;redlink=1" TargetMode="Externa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facundolucianna@gmail.com" TargetMode="External"/><Relationship Id="rId2" Type="http://schemas.openxmlformats.org/officeDocument/2006/relationships/hyperlink" Target="https://github.com/FIUBA-Posgrado-Inteligencia-Artificial/intro_i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pip.pypa.io/en/stable/getting-started/"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pyenv/pyenv" TargetMode="External"/><Relationship Id="rId3" Type="http://schemas.openxmlformats.org/officeDocument/2006/relationships/hyperlink" Target="https://www.freecodecamp.org/espanol/news/entornos-virtuales-de-python-explicados-con-ejemplos/" TargetMode="External"/><Relationship Id="rId7" Type="http://schemas.openxmlformats.org/officeDocument/2006/relationships/hyperlink" Target="https://github.com/pyenv/pyenv-virtualenv"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python-poetry.org/docs/" TargetMode="External"/><Relationship Id="rId5" Type="http://schemas.openxmlformats.org/officeDocument/2006/relationships/hyperlink" Target="https://dev.to/bowmanjd/python-tools-for-managing-virtual-environments-3bko" TargetMode="External"/><Relationship Id="rId10" Type="http://schemas.openxmlformats.org/officeDocument/2006/relationships/hyperlink" Target="https://xkcd.com/1987/" TargetMode="External"/><Relationship Id="rId4" Type="http://schemas.openxmlformats.org/officeDocument/2006/relationships/hyperlink" Target="https://saturncloud.io/blog/how-to-use-different-python-versions-with-virtualenv/" TargetMode="External"/><Relationship Id="rId9"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FDB9-0601-F927-76C8-035717FBA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F80A-24E8-025F-791D-DFDCC036878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55F1DA9A-80D5-A1DE-5542-3B150542E4D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D99A5D0-0416-BFEA-F04A-9936E126B1F1}"/>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75200E77-DE5F-43C9-2B11-A3EF8832F9B3}"/>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un </a:t>
            </a:r>
            <a:r>
              <a:rPr lang="en-US" dirty="0" err="1"/>
              <a:t>ordenador</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a:t>
            </a:r>
            <a:r>
              <a:rPr lang="en-US" dirty="0" err="1"/>
              <a:t>el</a:t>
            </a:r>
            <a:r>
              <a:rPr lang="en-US" dirty="0"/>
              <a:t> </a:t>
            </a:r>
            <a:r>
              <a:rPr lang="en-US" dirty="0" err="1"/>
              <a:t>ordenador</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E37745D2-820D-45EC-4EC6-CB56E90ED6F9}"/>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FF8EF5B3-6035-29FD-1C4F-21D91F5A4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EDEF22FC-B677-2BB5-FF89-8E5B3CEEE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975287F1-5B11-22DE-2B79-795752A03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3931AC0E-2A9B-CFF3-0414-04FA9B6B5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5D51FCED-9633-E5BC-0B68-EDE4FAF82FFF}"/>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DE130CA0-A8CA-9A59-0B61-97CF77FA60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8C5D0CC0-5BE6-2D68-6B7E-12FEFF75887F}"/>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FC9F79-2AFB-6F88-5CF3-E3922A6F90D0}"/>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C35D8515-E838-6DCF-8B3A-DB1C908C3B60}"/>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
        <p:nvSpPr>
          <p:cNvPr id="10" name="TextBox 9">
            <a:extLst>
              <a:ext uri="{FF2B5EF4-FFF2-40B4-BE49-F238E27FC236}">
                <a16:creationId xmlns:a16="http://schemas.microsoft.com/office/drawing/2014/main" id="{993827E6-1B3E-8256-C739-45C450630598}"/>
              </a:ext>
            </a:extLst>
          </p:cNvPr>
          <p:cNvSpPr txBox="1"/>
          <p:nvPr/>
        </p:nvSpPr>
        <p:spPr>
          <a:xfrm>
            <a:off x="1638246" y="258167"/>
            <a:ext cx="9342227" cy="6463308"/>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_tradnl" b="1" dirty="0"/>
              <a:t>¿Carlos es una computadora o una persona?</a:t>
            </a:r>
          </a:p>
          <a:p>
            <a:endParaRPr lang="es-ES_tradnl" b="1" dirty="0"/>
          </a:p>
          <a:p>
            <a:r>
              <a:rPr lang="es-ES_tradnl" b="1" dirty="0" err="1"/>
              <a:t>Int</a:t>
            </a:r>
            <a:r>
              <a:rPr lang="es-ES_tradnl" dirty="0"/>
              <a:t>: ¿Cuántas patas tiene un camello?</a:t>
            </a:r>
          </a:p>
          <a:p>
            <a:endParaRPr lang="es-ES_tradnl" dirty="0"/>
          </a:p>
          <a:p>
            <a:r>
              <a:rPr lang="es-ES_tradnl" b="1" dirty="0"/>
              <a:t>Carlos</a:t>
            </a:r>
            <a:r>
              <a:rPr lang="es-ES_tradnl" dirty="0"/>
              <a:t>: Más o menos entre 2 y 4. ¿Tres, quizás? :-))) Por cierto, sigo sin saber tu especialidad... ¿o igual se me ha pasado?</a:t>
            </a:r>
          </a:p>
          <a:p>
            <a:endParaRPr lang="es-ES_tradnl" dirty="0"/>
          </a:p>
          <a:p>
            <a:r>
              <a:rPr lang="es-ES_tradnl" b="1" dirty="0" err="1"/>
              <a:t>Int</a:t>
            </a:r>
            <a:r>
              <a:rPr lang="es-ES_tradnl" dirty="0"/>
              <a:t>: ¿Cuántas patas tiene un milpiés?</a:t>
            </a:r>
          </a:p>
          <a:p>
            <a:endParaRPr lang="es-ES_tradnl" dirty="0"/>
          </a:p>
          <a:p>
            <a:r>
              <a:rPr lang="es-ES_tradnl" b="1" dirty="0"/>
              <a:t>Carlos</a:t>
            </a:r>
            <a:r>
              <a:rPr lang="es-ES_tradnl" dirty="0"/>
              <a:t>: Solo dos, pero los mutantes de Chernóbil pueden tener hasta cinco. Sé que se supone que tienes que engañarme.</a:t>
            </a:r>
          </a:p>
          <a:p>
            <a:endParaRPr lang="es-ES_tradnl" dirty="0"/>
          </a:p>
          <a:p>
            <a:r>
              <a:rPr lang="es-ES_tradnl" b="1" dirty="0" err="1"/>
              <a:t>Int</a:t>
            </a:r>
            <a:r>
              <a:rPr lang="es-ES_tradnl" dirty="0"/>
              <a:t>: No, necesito saber que no eres un robot conversacional. Por favor, responde a la pregunta directamente: ¿Cuántas patas tiene una hormiga?</a:t>
            </a:r>
          </a:p>
          <a:p>
            <a:endParaRPr lang="es-ES_tradnl" dirty="0"/>
          </a:p>
          <a:p>
            <a:r>
              <a:rPr lang="es-ES_tradnl" b="1" dirty="0"/>
              <a:t>Carlos</a:t>
            </a:r>
            <a:r>
              <a:rPr lang="es-ES_tradnl" dirty="0"/>
              <a:t>: Más o menos entre 2 y 4. ¿Tres, quizás? :-))) Vaya, qué conversación más productiva ;-)</a:t>
            </a:r>
          </a:p>
          <a:p>
            <a:endParaRPr lang="es-ES_tradnl" dirty="0"/>
          </a:p>
          <a:p>
            <a:r>
              <a:rPr lang="es-ES_tradnl" b="1" dirty="0" err="1"/>
              <a:t>Int</a:t>
            </a:r>
            <a:r>
              <a:rPr lang="es-ES_tradnl" dirty="0"/>
              <a:t>: ¿Entiendes por qué hago estas preguntas tan básicas? ¿Eres consciente de que simplemente pretendo desenmascararte como robot tan rápido como sea posible, como en la película Blade Runner?</a:t>
            </a:r>
          </a:p>
          <a:p>
            <a:endParaRPr lang="es-ES_tradnl" dirty="0"/>
          </a:p>
          <a:p>
            <a:r>
              <a:rPr lang="es-ES_tradnl" b="1" dirty="0"/>
              <a:t>Carlos</a:t>
            </a:r>
            <a:r>
              <a:rPr lang="es-ES_tradnl" dirty="0"/>
              <a:t>: ...espera</a:t>
            </a:r>
          </a:p>
          <a:p>
            <a:endParaRPr lang="es-ES_tradnl" dirty="0"/>
          </a:p>
        </p:txBody>
      </p:sp>
    </p:spTree>
    <p:extLst>
      <p:ext uri="{BB962C8B-B14F-4D97-AF65-F5344CB8AC3E}">
        <p14:creationId xmlns:p14="http://schemas.microsoft.com/office/powerpoint/2010/main" val="193569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Content Placeholder 9" descr="Autonomous Waymo Chrysler Pacifica Hybrid minivan undergoing testing in Los Altos, California.">
            <a:extLst>
              <a:ext uri="{FF2B5EF4-FFF2-40B4-BE49-F238E27FC236}">
                <a16:creationId xmlns:a16="http://schemas.microsoft.com/office/drawing/2014/main" id="{1E41C509-2553-9CE0-1D2D-B93D857FFE56}"/>
              </a:ext>
            </a:extLst>
          </p:cNvPr>
          <p:cNvPicPr>
            <a:picLocks noGrp="1" noChangeAspect="1"/>
          </p:cNvPicPr>
          <p:nvPr>
            <p:ph idx="1"/>
          </p:nvPr>
        </p:nvPicPr>
        <p:blipFill>
          <a:blip r:embed="rId3"/>
          <a:stretch>
            <a:fillRect/>
          </a:stretch>
        </p:blipFill>
        <p:spPr>
          <a:xfrm>
            <a:off x="1922758" y="2206040"/>
            <a:ext cx="7047070" cy="3807644"/>
          </a:xfrm>
        </p:spPr>
      </p:pic>
      <p:sp>
        <p:nvSpPr>
          <p:cNvPr id="11" name="TextBox 10">
            <a:extLst>
              <a:ext uri="{FF2B5EF4-FFF2-40B4-BE49-F238E27FC236}">
                <a16:creationId xmlns:a16="http://schemas.microsoft.com/office/drawing/2014/main" id="{76EF1BC7-BE66-7DAD-3D42-B1BA6ACDF35D}"/>
              </a:ext>
            </a:extLst>
          </p:cNvPr>
          <p:cNvSpPr txBox="1"/>
          <p:nvPr/>
        </p:nvSpPr>
        <p:spPr>
          <a:xfrm>
            <a:off x="9160085" y="5428909"/>
            <a:ext cx="2095104" cy="584775"/>
          </a:xfrm>
          <a:prstGeom prst="rect">
            <a:avLst/>
          </a:prstGeom>
          <a:noFill/>
        </p:spPr>
        <p:txBody>
          <a:bodyPr wrap="square" rtlCol="0">
            <a:spAutoFit/>
          </a:bodyPr>
          <a:lstStyle/>
          <a:p>
            <a:pPr algn="r"/>
            <a:r>
              <a:rPr lang="en-US" sz="1600" dirty="0">
                <a:hlinkClick r:id="rId4" tooltip="User:Dllu"/>
              </a:rPr>
              <a:t>Dllu</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5"/>
              </a:rPr>
              <a:t>CC BY-SA 4.0</a:t>
            </a:r>
            <a:endParaRPr lang="es-ES_tradnl" sz="1600" dirty="0">
              <a:latin typeface="+mj-lt"/>
            </a:endParaRPr>
          </a:p>
        </p:txBody>
      </p:sp>
    </p:spTree>
    <p:extLst>
      <p:ext uri="{BB962C8B-B14F-4D97-AF65-F5344CB8AC3E}">
        <p14:creationId xmlns:p14="http://schemas.microsoft.com/office/powerpoint/2010/main" val="2278080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Graphic 9">
            <a:extLst>
              <a:ext uri="{FF2B5EF4-FFF2-40B4-BE49-F238E27FC236}">
                <a16:creationId xmlns:a16="http://schemas.microsoft.com/office/drawing/2014/main" id="{C7ECCF2D-ADCA-C114-30C1-42E849FC8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858" y="796834"/>
            <a:ext cx="1785436" cy="5264331"/>
          </a:xfrm>
          <a:prstGeom prst="rect">
            <a:avLst/>
          </a:prstGeom>
        </p:spPr>
      </p:pic>
      <p:sp>
        <p:nvSpPr>
          <p:cNvPr id="11" name="TextBox 10">
            <a:extLst>
              <a:ext uri="{FF2B5EF4-FFF2-40B4-BE49-F238E27FC236}">
                <a16:creationId xmlns:a16="http://schemas.microsoft.com/office/drawing/2014/main" id="{6B41E807-6D60-AFED-54B9-5C27E4580ECA}"/>
              </a:ext>
            </a:extLst>
          </p:cNvPr>
          <p:cNvSpPr txBox="1"/>
          <p:nvPr/>
        </p:nvSpPr>
        <p:spPr>
          <a:xfrm>
            <a:off x="8473440" y="6136700"/>
            <a:ext cx="2727053" cy="584775"/>
          </a:xfrm>
          <a:prstGeom prst="rect">
            <a:avLst/>
          </a:prstGeom>
          <a:noFill/>
        </p:spPr>
        <p:txBody>
          <a:bodyPr wrap="square" rtlCol="0">
            <a:spAutoFit/>
          </a:bodyPr>
          <a:lstStyle/>
          <a:p>
            <a:pPr algn="r"/>
            <a:r>
              <a:rPr lang="en-US" sz="1600" dirty="0">
                <a:hlinkClick r:id="rId5" tooltip="User:Tom Cowap (page does not exist)"/>
              </a:rPr>
              <a:t>Tom Cowap</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6"/>
              </a:rPr>
              <a:t>CC BY-SA 4.0</a:t>
            </a:r>
            <a:endParaRPr lang="es-ES_tradnl" sz="1600" dirty="0">
              <a:latin typeface="+mj-lt"/>
            </a:endParaRPr>
          </a:p>
        </p:txBody>
      </p:sp>
    </p:spTree>
    <p:extLst>
      <p:ext uri="{BB962C8B-B14F-4D97-AF65-F5344CB8AC3E}">
        <p14:creationId xmlns:p14="http://schemas.microsoft.com/office/powerpoint/2010/main" val="1251512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21</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ecker game with brown and white pawns">
            <a:extLst>
              <a:ext uri="{FF2B5EF4-FFF2-40B4-BE49-F238E27FC236}">
                <a16:creationId xmlns:a16="http://schemas.microsoft.com/office/drawing/2014/main" id="{39604693-68B7-28A3-FAB1-D2CC6B51B765}"/>
              </a:ext>
            </a:extLst>
          </p:cNvPr>
          <p:cNvPicPr>
            <a:picLocks noChangeAspect="1"/>
          </p:cNvPicPr>
          <p:nvPr/>
        </p:nvPicPr>
        <p:blipFill rotWithShape="1">
          <a:blip r:embed="rId3"/>
          <a:srcRect l="23041" r="22646" b="2"/>
          <a:stretch/>
        </p:blipFill>
        <p:spPr>
          <a:xfrm>
            <a:off x="20" y="10"/>
            <a:ext cx="5686740" cy="6857990"/>
          </a:xfrm>
          <a:prstGeom prst="rect">
            <a:avLst/>
          </a:prstGeom>
        </p:spPr>
      </p:pic>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6284749"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6290838"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23</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392121"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301569C6-4630-DE6B-4AD6-D83573E9ACBC}"/>
              </a:ext>
            </a:extLst>
          </p:cNvPr>
          <p:cNvPicPr>
            <a:picLocks noChangeAspect="1"/>
          </p:cNvPicPr>
          <p:nvPr/>
        </p:nvPicPr>
        <p:blipFill rotWithShape="1">
          <a:blip r:embed="rId3"/>
          <a:srcRect r="51889"/>
          <a:stretch/>
        </p:blipFill>
        <p:spPr>
          <a:xfrm>
            <a:off x="8229600" y="840730"/>
            <a:ext cx="3739401" cy="5176539"/>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44256E4B-7C57-44BD-204F-B592872AB627}"/>
              </a:ext>
            </a:extLst>
          </p:cNvPr>
          <p:cNvPicPr>
            <a:picLocks noChangeAspect="1"/>
          </p:cNvPicPr>
          <p:nvPr/>
        </p:nvPicPr>
        <p:blipFill rotWithShape="1">
          <a:blip r:embed="rId3"/>
          <a:srcRect r="51889"/>
          <a:stretch/>
        </p:blipFill>
        <p:spPr>
          <a:xfrm>
            <a:off x="785153" y="840730"/>
            <a:ext cx="3739401" cy="5176539"/>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5" y="2293126"/>
            <a:ext cx="7537591"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8" name="Picture 7" descr="Floating chemistry structure">
            <a:extLst>
              <a:ext uri="{FF2B5EF4-FFF2-40B4-BE49-F238E27FC236}">
                <a16:creationId xmlns:a16="http://schemas.microsoft.com/office/drawing/2014/main" id="{6C398314-0AE5-CE7F-BC3A-2B5A8F9154C0}"/>
              </a:ext>
            </a:extLst>
          </p:cNvPr>
          <p:cNvPicPr>
            <a:picLocks noChangeAspect="1"/>
          </p:cNvPicPr>
          <p:nvPr/>
        </p:nvPicPr>
        <p:blipFill rotWithShape="1">
          <a:blip r:embed="rId3"/>
          <a:srcRect l="23714" t="13529" r="31224"/>
          <a:stretch/>
        </p:blipFill>
        <p:spPr>
          <a:xfrm>
            <a:off x="8238226" y="1323799"/>
            <a:ext cx="3502325" cy="4612105"/>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lstStyle/>
          <a:p>
            <a:pPr marL="0" indent="0">
              <a:buNone/>
            </a:pPr>
            <a:r>
              <a:rPr lang="es-ES_tradnl" b="1" dirty="0"/>
              <a:t>Repositorio de la materia:</a:t>
            </a:r>
          </a:p>
          <a:p>
            <a:pPr lvl="1"/>
            <a:r>
              <a:rPr lang="es-ES_tradnl" dirty="0">
                <a:hlinkClick r:id="rId2"/>
              </a:rPr>
              <a:t>https://github.com/FIUBA-Posgrado-Inteligencia-Artificial/intro_ia</a:t>
            </a:r>
            <a:endParaRPr lang="es-ES_tradnl" dirty="0"/>
          </a:p>
          <a:p>
            <a:pPr marL="0" indent="0">
              <a:buNone/>
            </a:pPr>
            <a:r>
              <a:rPr lang="es-ES_tradnl" b="1" dirty="0"/>
              <a:t>Consultas</a:t>
            </a:r>
          </a:p>
          <a:p>
            <a:pPr lvl="1"/>
            <a:r>
              <a:rPr lang="es-ES_tradnl" dirty="0"/>
              <a:t>Servidor de </a:t>
            </a:r>
            <a:r>
              <a:rPr lang="es-ES_tradnl" dirty="0" err="1"/>
              <a:t>Discord</a:t>
            </a:r>
            <a:r>
              <a:rPr lang="es-ES_tradnl" dirty="0"/>
              <a:t>: LINK</a:t>
            </a:r>
          </a:p>
          <a:p>
            <a:pPr marL="0" indent="0">
              <a:buNone/>
            </a:pPr>
            <a:r>
              <a:rPr lang="es-ES_tradnl" b="1" dirty="0"/>
              <a:t>Correo</a:t>
            </a:r>
          </a:p>
          <a:p>
            <a:pPr lvl="1"/>
            <a:r>
              <a:rPr lang="es-ES_tradnl" dirty="0"/>
              <a:t>Facundo Adrián Lucianna: </a:t>
            </a:r>
            <a:r>
              <a:rPr lang="es-ES_tradnl" dirty="0">
                <a:hlinkClick r:id="rId3"/>
              </a:rPr>
              <a:t>facundolucianna@gmail.com</a:t>
            </a:r>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8" name="Picture 7" descr="Abstract background of data">
            <a:extLst>
              <a:ext uri="{FF2B5EF4-FFF2-40B4-BE49-F238E27FC236}">
                <a16:creationId xmlns:a16="http://schemas.microsoft.com/office/drawing/2014/main" id="{FF5AD075-5B5B-EABA-2963-485DC19613CF}"/>
              </a:ext>
            </a:extLst>
          </p:cNvPr>
          <p:cNvPicPr>
            <a:picLocks noChangeAspect="1"/>
          </p:cNvPicPr>
          <p:nvPr/>
        </p:nvPicPr>
        <p:blipFill rotWithShape="1">
          <a:blip r:embed="rId3"/>
          <a:srcRect l="49163" r="6442"/>
          <a:stretch/>
        </p:blipFill>
        <p:spPr>
          <a:xfrm>
            <a:off x="800100" y="1039442"/>
            <a:ext cx="3771900" cy="477911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10691265"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spTree>
    <p:extLst>
      <p:ext uri="{BB962C8B-B14F-4D97-AF65-F5344CB8AC3E}">
        <p14:creationId xmlns:p14="http://schemas.microsoft.com/office/powerpoint/2010/main" val="3718144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700635" y="2293126"/>
            <a:ext cx="10691265"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spTree>
    <p:extLst>
      <p:ext uri="{BB962C8B-B14F-4D97-AF65-F5344CB8AC3E}">
        <p14:creationId xmlns:p14="http://schemas.microsoft.com/office/powerpoint/2010/main" val="262844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A7FA29-685D-E469-25FF-8C44D6B57B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BF9EA2-6F3A-9385-5D1D-39DA2B7C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F45121-53B0-28F5-63B1-8083E6989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7ABCCF-AACD-AA6F-0713-90DD41A87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17862-BED3-C00E-FF97-0E9B724D63F5}"/>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PythoN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C13A8A76-5E19-8AC0-EE9B-06AD61F455B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764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7A257009-1865-92AC-CFAE-815E167B54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Tree>
    <p:extLst>
      <p:ext uri="{BB962C8B-B14F-4D97-AF65-F5344CB8AC3E}">
        <p14:creationId xmlns:p14="http://schemas.microsoft.com/office/powerpoint/2010/main" val="1159134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516F82A-9DD5-BD33-C5C5-3D98D75C82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Tree>
    <p:extLst>
      <p:ext uri="{BB962C8B-B14F-4D97-AF65-F5344CB8AC3E}">
        <p14:creationId xmlns:p14="http://schemas.microsoft.com/office/powerpoint/2010/main" val="2491835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3936791470"/>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4503C501-DF59-36EA-1FA2-685DC1D3289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2AA5E340-01CB-9A52-7EC1-D2FD16698EE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Tree>
    <p:extLst>
      <p:ext uri="{BB962C8B-B14F-4D97-AF65-F5344CB8AC3E}">
        <p14:creationId xmlns:p14="http://schemas.microsoft.com/office/powerpoint/2010/main" val="390526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661CE86B-E3E2-F5EC-B949-F6D6EC2AD9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Tree>
    <p:extLst>
      <p:ext uri="{BB962C8B-B14F-4D97-AF65-F5344CB8AC3E}">
        <p14:creationId xmlns:p14="http://schemas.microsoft.com/office/powerpoint/2010/main" val="3560898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C4B560B7-8690-97C1-B9E3-26058AE72F8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Tree>
    <p:extLst>
      <p:ext uri="{BB962C8B-B14F-4D97-AF65-F5344CB8AC3E}">
        <p14:creationId xmlns:p14="http://schemas.microsoft.com/office/powerpoint/2010/main" val="129777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8C9ECC-AE8A-EBE0-E982-8F6F400DD2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Tree>
    <p:extLst>
      <p:ext uri="{BB962C8B-B14F-4D97-AF65-F5344CB8AC3E}">
        <p14:creationId xmlns:p14="http://schemas.microsoft.com/office/powerpoint/2010/main" val="3955992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6F1AE-6C02-8927-D63C-1E1620894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70F52-B51C-4942-9F21-7C21DD0D87A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302616-9F5D-7C27-441D-BAC1E2689A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08E2D41-DD5A-3C00-6486-F764B703C38B}"/>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3" name="TextBox 2">
            <a:extLst>
              <a:ext uri="{FF2B5EF4-FFF2-40B4-BE49-F238E27FC236}">
                <a16:creationId xmlns:a16="http://schemas.microsoft.com/office/drawing/2014/main" id="{ACDE7730-49E4-F2B0-CBCE-A326D45C7C8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437BB3DD-5B5C-2427-8ADC-852E51A2325C}"/>
              </a:ext>
            </a:extLst>
          </p:cNvPr>
          <p:cNvSpPr>
            <a:spLocks noGrp="1"/>
          </p:cNvSpPr>
          <p:nvPr>
            <p:ph idx="1"/>
          </p:nvPr>
        </p:nvSpPr>
        <p:spPr>
          <a:xfrm>
            <a:off x="700635" y="2293126"/>
            <a:ext cx="10691265" cy="3636088"/>
          </a:xfrm>
        </p:spPr>
        <p:txBody>
          <a:bodyPr>
            <a:normAutofit fontScale="85000" lnSpcReduction="10000"/>
          </a:bodyPr>
          <a:lstStyle/>
          <a:p>
            <a:pPr marL="0" indent="0">
              <a:buNone/>
            </a:pPr>
            <a:r>
              <a:rPr lang="es-ES_tradnl" dirty="0"/>
              <a:t>Para poder utilizar Python debemos preparar nuestra máquina con las herramientas necesarias.</a:t>
            </a:r>
          </a:p>
          <a:p>
            <a:pPr marL="0" indent="0">
              <a:buNone/>
            </a:pPr>
            <a:r>
              <a:rPr lang="es-ES_tradnl" dirty="0"/>
              <a:t>Si </a:t>
            </a:r>
            <a:r>
              <a:rPr lang="es-ES_tradnl" dirty="0" err="1"/>
              <a:t>sos</a:t>
            </a:r>
            <a:r>
              <a:rPr lang="es-ES_tradnl" dirty="0"/>
              <a:t> un usuario que conoces de Python o si </a:t>
            </a:r>
            <a:r>
              <a:rPr lang="es-ES_tradnl" dirty="0" err="1"/>
              <a:t>sos</a:t>
            </a:r>
            <a:r>
              <a:rPr lang="es-ES_tradnl" dirty="0"/>
              <a:t> programador avanzado de otros lenguajes, te recomiendo:</a:t>
            </a:r>
          </a:p>
          <a:p>
            <a:r>
              <a:rPr lang="es-ES_tradnl" dirty="0"/>
              <a:t>Instalar </a:t>
            </a:r>
            <a:r>
              <a:rPr lang="es-ES_tradnl" dirty="0">
                <a:hlinkClick r:id="rId3"/>
              </a:rPr>
              <a:t>Python</a:t>
            </a:r>
            <a:r>
              <a:rPr lang="es-ES_tradnl" dirty="0"/>
              <a:t> directamente. En general se trabaja con varias versiones de Python, dependiendo de que estemos desarrollando. Dependiendo del sistema </a:t>
            </a:r>
            <a:r>
              <a:rPr lang="es-ES_tradnl" dirty="0" err="1"/>
              <a:t>podés</a:t>
            </a:r>
            <a:r>
              <a:rPr lang="es-ES_tradnl" dirty="0"/>
              <a:t> tener varias versiones instaladas sin problema o debes buscar la forma de hacerlo.</a:t>
            </a:r>
          </a:p>
          <a:p>
            <a:r>
              <a:rPr lang="es-ES_tradnl" b="1" dirty="0"/>
              <a:t>Gestión de paquetes. </a:t>
            </a:r>
            <a:r>
              <a:rPr lang="es-ES_tradnl" dirty="0"/>
              <a:t>Para gestionar las librerías que tenemos se utiliza la </a:t>
            </a:r>
            <a:r>
              <a:rPr lang="es-ES_tradnl" dirty="0">
                <a:hlinkClick r:id="rId4"/>
              </a:rPr>
              <a:t>herramienta pip</a:t>
            </a:r>
            <a:r>
              <a:rPr lang="es-ES_tradnl" dirty="0"/>
              <a:t>, una utilidad que también se incluye en la instalación de Python. Con ella podremos instalar, desinstalar y actualizar paquetes, según nuestras necesidades. </a:t>
            </a:r>
          </a:p>
          <a:p>
            <a:r>
              <a:rPr lang="es-ES_tradnl" b="1" dirty="0"/>
              <a:t>Entornos virtuales</a:t>
            </a:r>
            <a:r>
              <a:rPr lang="es-ES_tradnl"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p:txBody>
      </p:sp>
    </p:spTree>
    <p:extLst>
      <p:ext uri="{BB962C8B-B14F-4D97-AF65-F5344CB8AC3E}">
        <p14:creationId xmlns:p14="http://schemas.microsoft.com/office/powerpoint/2010/main" val="245769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70C1D-014C-0AA6-E39C-8DB7C7CF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11F4C-EB85-AA7E-3AEA-B559DB5F30FE}"/>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EDEF13A-4617-AD7F-DA91-1B81F567ACD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3918E84-1357-72FE-AA5C-7C80CB839CF1}"/>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3C2F6A2A-DCE2-9511-01BD-6AE41F10318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321E3B3A-0AC3-20A7-ECFB-45706C71668A}"/>
              </a:ext>
            </a:extLst>
          </p:cNvPr>
          <p:cNvSpPr>
            <a:spLocks noGrp="1"/>
          </p:cNvSpPr>
          <p:nvPr>
            <p:ph idx="1"/>
          </p:nvPr>
        </p:nvSpPr>
        <p:spPr>
          <a:xfrm>
            <a:off x="700636" y="2293126"/>
            <a:ext cx="6640444" cy="3636088"/>
          </a:xfrm>
        </p:spPr>
        <p:txBody>
          <a:bodyPr>
            <a:normAutofit lnSpcReduction="10000"/>
          </a:bodyPr>
          <a:lstStyle/>
          <a:p>
            <a:r>
              <a:rPr lang="es-ES_tradnl" b="1" dirty="0"/>
              <a:t>Entornos virtuales</a:t>
            </a:r>
            <a:r>
              <a:rPr lang="es-ES_tradnl" dirty="0"/>
              <a:t>. Hay múltiples formas de hacerlo, la más popular es </a:t>
            </a:r>
            <a:r>
              <a:rPr lang="es-ES_tradnl" dirty="0">
                <a:hlinkClick r:id="rId3"/>
              </a:rPr>
              <a:t>virtualenv</a:t>
            </a:r>
            <a:r>
              <a:rPr lang="es-ES_tradnl" dirty="0"/>
              <a:t>. Es posible, usando virtualenv especificar la </a:t>
            </a:r>
            <a:r>
              <a:rPr lang="es-ES_tradnl" dirty="0">
                <a:hlinkClick r:id="rId4"/>
              </a:rPr>
              <a:t>versión de Python</a:t>
            </a:r>
            <a:r>
              <a:rPr lang="es-ES_tradnl" dirty="0"/>
              <a:t>.</a:t>
            </a:r>
          </a:p>
          <a:p>
            <a:r>
              <a:rPr lang="es-ES_tradnl" dirty="0">
                <a:hlinkClick r:id="rId5"/>
              </a:rPr>
              <a:t>Acá dejo más formas de administrar entornos virtuales</a:t>
            </a:r>
            <a:r>
              <a:rPr lang="es-ES_tradnl" dirty="0"/>
              <a:t>, interesantes son </a:t>
            </a:r>
            <a:r>
              <a:rPr lang="es-ES_tradnl" dirty="0">
                <a:hlinkClick r:id="rId6"/>
              </a:rPr>
              <a:t>Poetry</a:t>
            </a:r>
            <a:r>
              <a:rPr lang="es-ES_tradnl" dirty="0"/>
              <a:t> y </a:t>
            </a:r>
            <a:r>
              <a:rPr lang="es-ES_tradnl" dirty="0">
                <a:hlinkClick r:id="rId7"/>
              </a:rPr>
              <a:t>pyenv-virtualenv</a:t>
            </a:r>
            <a:r>
              <a:rPr lang="es-ES_tradnl" dirty="0"/>
              <a:t>, el cual el ultimo se encarga de gestionar fácilmente versiones de Python con </a:t>
            </a:r>
            <a:r>
              <a:rPr lang="es-ES_tradnl" b="1" dirty="0">
                <a:hlinkClick r:id="rId8"/>
              </a:rPr>
              <a:t>pyenv</a:t>
            </a:r>
            <a:r>
              <a:rPr lang="es-ES_tradnl" dirty="0"/>
              <a:t>.</a:t>
            </a:r>
          </a:p>
          <a:p>
            <a:pPr marL="0" indent="0">
              <a:buNone/>
            </a:pPr>
            <a:r>
              <a:rPr lang="es-ES_tradnl" dirty="0"/>
              <a:t>OBS: No es recomendable usar el Python que usa el sistema, sobre todo en Linux, ya que, si modificamos algo de esta versión, podemos romper parte de nuestro OS.</a:t>
            </a:r>
          </a:p>
          <a:p>
            <a:endParaRPr lang="es-ES_tradnl" dirty="0"/>
          </a:p>
        </p:txBody>
      </p:sp>
      <p:pic>
        <p:nvPicPr>
          <p:cNvPr id="8" name="Picture 7" descr="A diagram of a computer system&#10;&#10;Description automatically generated">
            <a:extLst>
              <a:ext uri="{FF2B5EF4-FFF2-40B4-BE49-F238E27FC236}">
                <a16:creationId xmlns:a16="http://schemas.microsoft.com/office/drawing/2014/main" id="{0B5470C4-F64E-D192-50F4-FC8E540535C5}"/>
              </a:ext>
            </a:extLst>
          </p:cNvPr>
          <p:cNvPicPr>
            <a:picLocks noChangeAspect="1"/>
          </p:cNvPicPr>
          <p:nvPr/>
        </p:nvPicPr>
        <p:blipFill>
          <a:blip r:embed="rId9"/>
          <a:stretch>
            <a:fillRect/>
          </a:stretch>
        </p:blipFill>
        <p:spPr>
          <a:xfrm>
            <a:off x="7515579" y="1300154"/>
            <a:ext cx="4414425" cy="4378462"/>
          </a:xfrm>
          <a:prstGeom prst="rect">
            <a:avLst/>
          </a:prstGeom>
        </p:spPr>
      </p:pic>
      <p:sp>
        <p:nvSpPr>
          <p:cNvPr id="9" name="TextBox 8">
            <a:extLst>
              <a:ext uri="{FF2B5EF4-FFF2-40B4-BE49-F238E27FC236}">
                <a16:creationId xmlns:a16="http://schemas.microsoft.com/office/drawing/2014/main" id="{9B6745B4-55B9-8D1E-EA45-33B6F7B507CB}"/>
              </a:ext>
            </a:extLst>
          </p:cNvPr>
          <p:cNvSpPr txBox="1"/>
          <p:nvPr/>
        </p:nvSpPr>
        <p:spPr>
          <a:xfrm>
            <a:off x="8494448" y="5660446"/>
            <a:ext cx="3435556" cy="369332"/>
          </a:xfrm>
          <a:prstGeom prst="rect">
            <a:avLst/>
          </a:prstGeom>
          <a:noFill/>
        </p:spPr>
        <p:txBody>
          <a:bodyPr wrap="none" rtlCol="0">
            <a:spAutoFit/>
          </a:bodyPr>
          <a:lstStyle/>
          <a:p>
            <a:r>
              <a:rPr lang="es-ES_tradnl" b="1" dirty="0"/>
              <a:t>Fuente</a:t>
            </a:r>
            <a:r>
              <a:rPr lang="es-ES_tradnl" dirty="0"/>
              <a:t>: </a:t>
            </a:r>
            <a:r>
              <a:rPr lang="es-ES_tradnl" dirty="0">
                <a:hlinkClick r:id="rId10"/>
              </a:rPr>
              <a:t>https://</a:t>
            </a:r>
            <a:r>
              <a:rPr lang="es-ES_tradnl" dirty="0" err="1">
                <a:hlinkClick r:id="rId10"/>
              </a:rPr>
              <a:t>xkcd.com</a:t>
            </a:r>
            <a:r>
              <a:rPr lang="es-ES_tradnl" dirty="0">
                <a:hlinkClick r:id="rId10"/>
              </a:rPr>
              <a:t>/1987/</a:t>
            </a:r>
            <a:endParaRPr lang="es-ES_tradnl" dirty="0"/>
          </a:p>
        </p:txBody>
      </p:sp>
    </p:spTree>
    <p:extLst>
      <p:ext uri="{BB962C8B-B14F-4D97-AF65-F5344CB8AC3E}">
        <p14:creationId xmlns:p14="http://schemas.microsoft.com/office/powerpoint/2010/main" val="2914247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00CB-F5CB-04FC-2182-AB37F6BC2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D6705-F612-278C-3CE9-22A0A704B7BC}"/>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3180471-43D4-84A0-8F0E-E4CD2FC17E8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76E4405-C069-0942-4E29-A78788D8EB70}"/>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A7633EA6-7F58-9546-D94C-D4EDC435A3D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7FD79DE2-4010-907C-48B5-98359B67DFFF}"/>
              </a:ext>
            </a:extLst>
          </p:cNvPr>
          <p:cNvSpPr>
            <a:spLocks noGrp="1"/>
          </p:cNvSpPr>
          <p:nvPr>
            <p:ph idx="1"/>
          </p:nvPr>
        </p:nvSpPr>
        <p:spPr>
          <a:xfrm>
            <a:off x="700636" y="2293126"/>
            <a:ext cx="10691264" cy="3636088"/>
          </a:xfrm>
        </p:spPr>
        <p:txBody>
          <a:bodyPr>
            <a:normAutofit/>
          </a:bodyPr>
          <a:lstStyle/>
          <a:p>
            <a:pPr marL="0" indent="0">
              <a:buNone/>
            </a:pPr>
            <a:r>
              <a:rPr lang="es-ES_tradnl" dirty="0"/>
              <a:t>Si </a:t>
            </a:r>
            <a:r>
              <a:rPr lang="es-ES_tradnl" dirty="0" err="1"/>
              <a:t>sos</a:t>
            </a:r>
            <a:r>
              <a:rPr lang="es-ES_tradnl" dirty="0"/>
              <a:t> un usuario nuevo, recomiendo usar Anaconda.</a:t>
            </a:r>
          </a:p>
          <a:p>
            <a:pPr marL="0" indent="0">
              <a:buNone/>
            </a:pPr>
            <a:r>
              <a:rPr lang="es-ES_tradnl" dirty="0"/>
              <a:t>Anaconda es una distribución de Python y R, enfocado en computación científica (ciencia de datos, procesamiento en gran escala y aprendizaje automático). </a:t>
            </a:r>
          </a:p>
          <a:p>
            <a:pPr marL="0" indent="0">
              <a:buNone/>
            </a:pPr>
            <a:r>
              <a:rPr lang="es-ES_tradnl" dirty="0"/>
              <a:t>Está orientado a simplificar el despliegue y administración de los paquetes de software.</a:t>
            </a:r>
          </a:p>
          <a:p>
            <a:pPr marL="0" indent="0">
              <a:buNone/>
            </a:pPr>
            <a:r>
              <a:rPr lang="es-ES_tradnl" dirty="0"/>
              <a:t>La versión de los paquetes en Anaconda es llevada a cabo por el sistema de manejo de paquete </a:t>
            </a:r>
            <a:r>
              <a:rPr lang="es-ES_tradnl" dirty="0" err="1"/>
              <a:t>conda</a:t>
            </a:r>
            <a:r>
              <a:rPr lang="es-ES_tradnl" dirty="0"/>
              <a:t>. </a:t>
            </a:r>
          </a:p>
          <a:p>
            <a:pPr marL="0" indent="0">
              <a:buNone/>
            </a:pPr>
            <a:r>
              <a:rPr lang="es-ES_tradnl" dirty="0"/>
              <a:t>Anaconda está disponible en Linux, </a:t>
            </a:r>
            <a:r>
              <a:rPr lang="es-ES_tradnl" dirty="0" err="1"/>
              <a:t>macOs</a:t>
            </a:r>
            <a:r>
              <a:rPr lang="es-ES_tradnl" dirty="0"/>
              <a:t> y Windows.  </a:t>
            </a:r>
          </a:p>
        </p:txBody>
      </p:sp>
      <p:pic>
        <p:nvPicPr>
          <p:cNvPr id="1026" name="Picture 2">
            <a:extLst>
              <a:ext uri="{FF2B5EF4-FFF2-40B4-BE49-F238E27FC236}">
                <a16:creationId xmlns:a16="http://schemas.microsoft.com/office/drawing/2014/main" id="{5DDC8B28-8171-A628-11D5-00049F881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47" y="790237"/>
            <a:ext cx="4075199" cy="201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56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8A5A0-38BC-D211-B924-517A2C9A0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41D2F-38D9-B31C-AEEC-8DFFC7F6DD5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B97BFCB-49AE-8D1D-3110-BA7D89C1C1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8C7D5A7-4809-920A-32DA-A98A601A0CE0}"/>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C784F4A1-3B5E-56FD-8C53-CD2327D3F52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91CEC6BD-D248-176F-67F6-21203F936226}"/>
              </a:ext>
            </a:extLst>
          </p:cNvPr>
          <p:cNvSpPr>
            <a:spLocks noGrp="1"/>
          </p:cNvSpPr>
          <p:nvPr>
            <p:ph idx="1"/>
          </p:nvPr>
        </p:nvSpPr>
        <p:spPr>
          <a:xfrm>
            <a:off x="700636" y="2293126"/>
            <a:ext cx="5536262" cy="3636088"/>
          </a:xfrm>
        </p:spPr>
        <p:txBody>
          <a:bodyPr>
            <a:normAutofit/>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endParaRPr lang="es-ES_tradnl" dirty="0"/>
          </a:p>
          <a:p>
            <a:pPr marL="0" indent="0">
              <a:buNone/>
            </a:pPr>
            <a:r>
              <a:rPr lang="es-ES_tradnl" dirty="0"/>
              <a:t>Gran desventaja, pesa 5 Gb. Se puede evitar si se usa </a:t>
            </a:r>
            <a:r>
              <a:rPr lang="es-ES_tradnl" dirty="0" err="1"/>
              <a:t>Miniconda</a:t>
            </a:r>
            <a:r>
              <a:rPr lang="es-ES_tradnl" dirty="0"/>
              <a:t> (400 Mb), pero perdemos la UI. </a:t>
            </a:r>
          </a:p>
        </p:txBody>
      </p:sp>
      <p:pic>
        <p:nvPicPr>
          <p:cNvPr id="8" name="Picture 7" descr="A screenshot of a computer&#10;&#10;Description automatically generated">
            <a:extLst>
              <a:ext uri="{FF2B5EF4-FFF2-40B4-BE49-F238E27FC236}">
                <a16:creationId xmlns:a16="http://schemas.microsoft.com/office/drawing/2014/main" id="{AE2E75EE-6F37-B4E6-77EA-A8F23F859F60}"/>
              </a:ext>
            </a:extLst>
          </p:cNvPr>
          <p:cNvPicPr>
            <a:picLocks noChangeAspect="1"/>
          </p:cNvPicPr>
          <p:nvPr/>
        </p:nvPicPr>
        <p:blipFill>
          <a:blip r:embed="rId3"/>
          <a:stretch>
            <a:fillRect/>
          </a:stretch>
        </p:blipFill>
        <p:spPr>
          <a:xfrm>
            <a:off x="6319773" y="2142989"/>
            <a:ext cx="5416591" cy="2698885"/>
          </a:xfrm>
          <a:prstGeom prst="rect">
            <a:avLst/>
          </a:prstGeom>
        </p:spPr>
      </p:pic>
    </p:spTree>
    <p:extLst>
      <p:ext uri="{BB962C8B-B14F-4D97-AF65-F5344CB8AC3E}">
        <p14:creationId xmlns:p14="http://schemas.microsoft.com/office/powerpoint/2010/main" val="4007408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F453-40B2-4996-4DDB-C8C11BF9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1960-D4C0-A5B4-28B2-53C7C71851B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19D9D4AE-85A2-7C3C-FD9D-789149659C9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DC67AAD-EDE1-1607-4EF8-A59D12870652}"/>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4" name="Content Placeholder 3">
            <a:extLst>
              <a:ext uri="{FF2B5EF4-FFF2-40B4-BE49-F238E27FC236}">
                <a16:creationId xmlns:a16="http://schemas.microsoft.com/office/drawing/2014/main" id="{D190BB4B-EC05-522E-78A1-6E178A0744BF}"/>
              </a:ext>
            </a:extLst>
          </p:cNvPr>
          <p:cNvSpPr>
            <a:spLocks noGrp="1"/>
          </p:cNvSpPr>
          <p:nvPr>
            <p:ph idx="1"/>
          </p:nvPr>
        </p:nvSpPr>
        <p:spPr>
          <a:xfrm>
            <a:off x="700636" y="2293126"/>
            <a:ext cx="5395364" cy="3636088"/>
          </a:xfrm>
        </p:spPr>
        <p:txBody>
          <a:bodyPr>
            <a:normAutofit/>
          </a:bodyPr>
          <a:lstStyle/>
          <a:p>
            <a:r>
              <a:rPr lang="es-ES" dirty="0" err="1"/>
              <a:t>Jupyter</a:t>
            </a:r>
            <a:r>
              <a:rPr lang="es-ES" dirty="0"/>
              <a:t> posee diferentes </a:t>
            </a:r>
            <a:r>
              <a:rPr lang="es-ES" dirty="0" err="1"/>
              <a:t>kernels</a:t>
            </a:r>
            <a:r>
              <a:rPr lang="es-ES" dirty="0"/>
              <a:t>, los cuales son procesos específicos de algún lenguaje de programación que ejecuta el código contenido en las celdas de un notebook de </a:t>
            </a:r>
            <a:r>
              <a:rPr lang="es-ES" dirty="0" err="1"/>
              <a:t>Jupyter</a:t>
            </a:r>
            <a:r>
              <a:rPr lang="es-ES" dirty="0"/>
              <a:t>.</a:t>
            </a:r>
          </a:p>
          <a:p>
            <a:r>
              <a:rPr lang="es-ES" dirty="0"/>
              <a:t>Para cada ambiente virtual, podemos crear un </a:t>
            </a:r>
            <a:r>
              <a:rPr lang="es-ES" dirty="0" err="1"/>
              <a:t>kernel</a:t>
            </a:r>
            <a:r>
              <a:rPr lang="es-ES" dirty="0"/>
              <a:t>, y cuando elijamos ese </a:t>
            </a:r>
            <a:r>
              <a:rPr lang="es-ES" dirty="0" err="1"/>
              <a:t>kernel</a:t>
            </a:r>
            <a:r>
              <a:rPr lang="es-ES" dirty="0"/>
              <a:t>, estaremos usando ese entorno virtual en </a:t>
            </a:r>
            <a:r>
              <a:rPr lang="es-ES" dirty="0" err="1"/>
              <a:t>Jupyter</a:t>
            </a:r>
            <a:r>
              <a:rPr lang="es-ES" dirty="0"/>
              <a:t>.</a:t>
            </a:r>
          </a:p>
          <a:p>
            <a:endParaRPr lang="es-ES" dirty="0"/>
          </a:p>
        </p:txBody>
      </p:sp>
      <p:sp>
        <p:nvSpPr>
          <p:cNvPr id="3" name="TextBox 2">
            <a:extLst>
              <a:ext uri="{FF2B5EF4-FFF2-40B4-BE49-F238E27FC236}">
                <a16:creationId xmlns:a16="http://schemas.microsoft.com/office/drawing/2014/main" id="{53EA06D5-295A-D5E6-6F4A-C57C421289DB}"/>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1F8EB077-C57C-15E1-364B-726D63BF8934}"/>
              </a:ext>
            </a:extLst>
          </p:cNvPr>
          <p:cNvPicPr>
            <a:picLocks noChangeAspect="1"/>
          </p:cNvPicPr>
          <p:nvPr/>
        </p:nvPicPr>
        <p:blipFill>
          <a:blip r:embed="rId3"/>
          <a:stretch>
            <a:fillRect/>
          </a:stretch>
        </p:blipFill>
        <p:spPr>
          <a:xfrm>
            <a:off x="3234636" y="1552705"/>
            <a:ext cx="620076" cy="718901"/>
          </a:xfrm>
          <a:prstGeom prst="rect">
            <a:avLst/>
          </a:prstGeom>
        </p:spPr>
      </p:pic>
      <p:sp>
        <p:nvSpPr>
          <p:cNvPr id="8" name="Content Placeholder 3">
            <a:extLst>
              <a:ext uri="{FF2B5EF4-FFF2-40B4-BE49-F238E27FC236}">
                <a16:creationId xmlns:a16="http://schemas.microsoft.com/office/drawing/2014/main" id="{A1051F75-0BF4-42DA-94BB-C621C3012924}"/>
              </a:ext>
            </a:extLst>
          </p:cNvPr>
          <p:cNvSpPr txBox="1">
            <a:spLocks/>
          </p:cNvSpPr>
          <p:nvPr/>
        </p:nvSpPr>
        <p:spPr>
          <a:xfrm>
            <a:off x="6196002" y="2271606"/>
            <a:ext cx="5395364" cy="36360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Para ello, nuestro ambiente debe tener instalado la </a:t>
            </a:r>
            <a:r>
              <a:rPr lang="es-ES" dirty="0" err="1"/>
              <a:t>liberia</a:t>
            </a:r>
            <a:r>
              <a:rPr lang="es-ES" dirty="0"/>
              <a:t> </a:t>
            </a:r>
            <a:r>
              <a:rPr lang="es-ES" dirty="0" err="1"/>
              <a:t>ipykernel</a:t>
            </a:r>
            <a:r>
              <a:rPr lang="es-ES" dirty="0"/>
              <a:t>. En </a:t>
            </a:r>
            <a:r>
              <a:rPr lang="es-ES" dirty="0" err="1"/>
              <a:t>Aaconda</a:t>
            </a:r>
            <a:r>
              <a:rPr lang="es-ES" dirty="0"/>
              <a:t>: </a:t>
            </a:r>
          </a:p>
          <a:p>
            <a:pPr marL="0" indent="0" algn="ctr">
              <a:buNone/>
            </a:pPr>
            <a:r>
              <a:rPr lang="en-US" sz="1400" dirty="0" err="1">
                <a:latin typeface="Monaspace Argon" pitchFamily="2" charset="77"/>
              </a:rPr>
              <a:t>conda</a:t>
            </a:r>
            <a:r>
              <a:rPr lang="en-US" sz="1400" dirty="0">
                <a:latin typeface="Monaspace Argon" pitchFamily="2" charset="77"/>
              </a:rPr>
              <a:t> install -c </a:t>
            </a:r>
            <a:r>
              <a:rPr lang="en-US" sz="1400" dirty="0" err="1">
                <a:latin typeface="Monaspace Argon" pitchFamily="2" charset="77"/>
              </a:rPr>
              <a:t>conda</a:t>
            </a:r>
            <a:r>
              <a:rPr lang="en-US" sz="1400" dirty="0">
                <a:latin typeface="Monaspace Argon" pitchFamily="2" charset="77"/>
              </a:rPr>
              <a:t>-forge </a:t>
            </a:r>
            <a:r>
              <a:rPr lang="en-US" sz="1400" dirty="0" err="1">
                <a:latin typeface="Monaspace Argon" pitchFamily="2" charset="77"/>
              </a:rPr>
              <a:t>ipykernel</a:t>
            </a:r>
            <a:endParaRPr lang="es-ES" sz="1400" dirty="0">
              <a:latin typeface="Monaspace Argon" pitchFamily="2" charset="77"/>
            </a:endParaRPr>
          </a:p>
          <a:p>
            <a:r>
              <a:rPr lang="es-ES" dirty="0"/>
              <a:t>Luego creamos el </a:t>
            </a:r>
            <a:r>
              <a:rPr lang="es-ES" dirty="0" err="1"/>
              <a:t>kernel</a:t>
            </a:r>
            <a:r>
              <a:rPr lang="es-ES" dirty="0"/>
              <a:t> haciendo</a:t>
            </a:r>
          </a:p>
          <a:p>
            <a:pPr marL="0" indent="0" algn="ctr">
              <a:buNone/>
            </a:pPr>
            <a:r>
              <a:rPr lang="en-US" sz="1400" dirty="0">
                <a:latin typeface="Monaspace Argon" pitchFamily="2" charset="77"/>
              </a:rPr>
              <a:t>python -m </a:t>
            </a:r>
            <a:r>
              <a:rPr lang="en-US" sz="1400" dirty="0" err="1">
                <a:latin typeface="Monaspace Argon" pitchFamily="2" charset="77"/>
              </a:rPr>
              <a:t>ipykernel</a:t>
            </a:r>
            <a:r>
              <a:rPr lang="en-US" sz="1400" dirty="0">
                <a:latin typeface="Monaspace Argon" pitchFamily="2" charset="77"/>
              </a:rPr>
              <a:t> install --user --name=</a:t>
            </a:r>
            <a:r>
              <a:rPr lang="en-US" sz="1400" dirty="0" err="1">
                <a:solidFill>
                  <a:schemeClr val="accent2">
                    <a:lumMod val="75000"/>
                  </a:schemeClr>
                </a:solidFill>
                <a:latin typeface="Monaspace Argon" pitchFamily="2" charset="77"/>
              </a:rPr>
              <a:t>myenv</a:t>
            </a:r>
            <a:endParaRPr lang="en-US" sz="1400" dirty="0">
              <a:solidFill>
                <a:schemeClr val="accent2">
                  <a:lumMod val="75000"/>
                </a:schemeClr>
              </a:solidFill>
              <a:latin typeface="Monaspace Argon" pitchFamily="2" charset="77"/>
            </a:endParaRPr>
          </a:p>
          <a:p>
            <a:r>
              <a:rPr lang="es-ES" dirty="0"/>
              <a:t>Listo, si ejecutamos </a:t>
            </a:r>
            <a:r>
              <a:rPr lang="es-ES" dirty="0" err="1"/>
              <a:t>Jupyter</a:t>
            </a:r>
            <a:r>
              <a:rPr lang="es-ES" dirty="0"/>
              <a:t> va a aparecer entre los </a:t>
            </a:r>
            <a:r>
              <a:rPr lang="es-ES" dirty="0" err="1"/>
              <a:t>kernel</a:t>
            </a:r>
            <a:r>
              <a:rPr lang="es-ES" dirty="0"/>
              <a:t> disponibles con el nombre </a:t>
            </a:r>
            <a:r>
              <a:rPr lang="en-US" sz="1600" dirty="0" err="1">
                <a:solidFill>
                  <a:schemeClr val="accent2">
                    <a:lumMod val="75000"/>
                  </a:schemeClr>
                </a:solidFill>
                <a:latin typeface="Monaspace Argon" pitchFamily="2" charset="77"/>
              </a:rPr>
              <a:t>myenv</a:t>
            </a:r>
            <a:r>
              <a:rPr lang="en-US" sz="1600" b="1" dirty="0">
                <a:latin typeface="Monaspace Argon" pitchFamily="2" charset="77"/>
              </a:rPr>
              <a:t>.</a:t>
            </a:r>
            <a:endParaRPr lang="es-ES" sz="1600" dirty="0"/>
          </a:p>
          <a:p>
            <a:endParaRPr lang="es-ES" dirty="0"/>
          </a:p>
        </p:txBody>
      </p:sp>
    </p:spTree>
    <p:extLst>
      <p:ext uri="{BB962C8B-B14F-4D97-AF65-F5344CB8AC3E}">
        <p14:creationId xmlns:p14="http://schemas.microsoft.com/office/powerpoint/2010/main" val="323350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lnSpcReduction="10000"/>
          </a:bodyPr>
          <a:lstStyle/>
          <a:p>
            <a:pPr>
              <a:lnSpc>
                <a:spcPct val="100000"/>
              </a:lnSpc>
            </a:pPr>
            <a:r>
              <a:rPr lang="es-ES_tradnl" sz="1200" b="1" dirty="0"/>
              <a:t>Lenguaje de Programación</a:t>
            </a:r>
          </a:p>
          <a:p>
            <a:pPr lvl="1">
              <a:lnSpc>
                <a:spcPct val="100000"/>
              </a:lnSpc>
            </a:pPr>
            <a:r>
              <a:rPr lang="es-ES_tradnl" sz="1200" dirty="0"/>
              <a:t>Python &gt;= 3.8</a:t>
            </a:r>
          </a:p>
          <a:p>
            <a:pPr lvl="1">
              <a:lnSpc>
                <a:spcPct val="100000"/>
              </a:lnSpc>
            </a:pPr>
            <a:r>
              <a:rPr lang="es-ES_tradnl" sz="1200" dirty="0"/>
              <a:t>Herramientas </a:t>
            </a:r>
            <a:r>
              <a:rPr lang="es-ES_tradnl" sz="1200" dirty="0" err="1"/>
              <a:t>pip</a:t>
            </a:r>
            <a:r>
              <a:rPr lang="es-ES_tradnl" sz="1200" dirty="0"/>
              <a:t> para instalar librerías de código y dependencias</a:t>
            </a:r>
          </a:p>
          <a:p>
            <a:pPr>
              <a:lnSpc>
                <a:spcPct val="100000"/>
              </a:lnSpc>
            </a:pPr>
            <a:r>
              <a:rPr lang="es-ES_tradnl" sz="12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2"/>
          <a:stretch>
            <a:fillRect/>
          </a:stretch>
        </p:blipFill>
        <p:spPr>
          <a:xfrm>
            <a:off x="-64120" y="0"/>
            <a:ext cx="5676900" cy="6858000"/>
          </a:xfrm>
          <a:prstGeom prst="rect">
            <a:avLst/>
          </a:prstGeom>
          <a:ln w="12700">
            <a:miter lim="400000"/>
          </a:ln>
        </p:spPr>
      </p:pic>
      <p:sp>
        <p:nvSpPr>
          <p:cNvPr id="5" name="Footer Placeholder 4">
            <a:extLst>
              <a:ext uri="{FF2B5EF4-FFF2-40B4-BE49-F238E27FC236}">
                <a16:creationId xmlns:a16="http://schemas.microsoft.com/office/drawing/2014/main" id="{AA05E35D-8754-0076-71B0-433694B197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BE61-4091-2E94-B5B9-BED276B6B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11743-8439-B7DE-3C7D-8CC677977426}"/>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DF7A0D8-A7FB-2505-9D7E-31DA661220E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1C361E1-2A7D-020D-E5BE-29B8777035B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4" name="Content Placeholder 3">
            <a:extLst>
              <a:ext uri="{FF2B5EF4-FFF2-40B4-BE49-F238E27FC236}">
                <a16:creationId xmlns:a16="http://schemas.microsoft.com/office/drawing/2014/main" id="{A05103B2-4788-1CF2-0CD4-0E6F291DAB41}"/>
              </a:ext>
            </a:extLst>
          </p:cNvPr>
          <p:cNvSpPr>
            <a:spLocks noGrp="1"/>
          </p:cNvSpPr>
          <p:nvPr>
            <p:ph idx="1"/>
          </p:nvPr>
        </p:nvSpPr>
        <p:spPr>
          <a:xfrm>
            <a:off x="700636" y="2293126"/>
            <a:ext cx="10691264" cy="3636088"/>
          </a:xfrm>
        </p:spPr>
        <p:txBody>
          <a:bodyPr>
            <a:normAutofit fontScale="85000" lnSpcReduction="10000"/>
          </a:bodyPr>
          <a:lstStyle/>
          <a:p>
            <a:pPr marL="0" indent="0">
              <a:buNone/>
            </a:pPr>
            <a:r>
              <a:rPr lang="es-ES" dirty="0"/>
              <a:t>Si por algún motivo no </a:t>
            </a:r>
            <a:r>
              <a:rPr lang="es-ES" dirty="0" err="1"/>
              <a:t>podés</a:t>
            </a:r>
            <a:r>
              <a:rPr lang="es-ES" dirty="0"/>
              <a:t> correr Python de local o tienes un </a:t>
            </a:r>
            <a:r>
              <a:rPr lang="es-ES" dirty="0" err="1"/>
              <a:t>setup</a:t>
            </a:r>
            <a:r>
              <a:rPr lang="es-ES" dirty="0"/>
              <a:t> malo, podes usar Google </a:t>
            </a:r>
            <a:r>
              <a:rPr lang="es-ES" dirty="0" err="1"/>
              <a:t>Colab</a:t>
            </a:r>
            <a:r>
              <a:rPr lang="es-ES" dirty="0"/>
              <a:t> en la nube.</a:t>
            </a:r>
          </a:p>
          <a:p>
            <a:pPr marL="0" indent="0">
              <a:buNone/>
            </a:pPr>
            <a:r>
              <a:rPr lang="es-ES" dirty="0"/>
              <a:t>Google </a:t>
            </a:r>
            <a:r>
              <a:rPr lang="es-ES" dirty="0" err="1"/>
              <a:t>Colab</a:t>
            </a:r>
            <a:r>
              <a:rPr lang="es-ES" dirty="0"/>
              <a:t> permite escribir y ejecutar Python en el navegador:</a:t>
            </a:r>
          </a:p>
          <a:p>
            <a:r>
              <a:rPr lang="es-ES" dirty="0"/>
              <a:t>Sin configurar</a:t>
            </a:r>
          </a:p>
          <a:p>
            <a:r>
              <a:rPr lang="es-ES" dirty="0"/>
              <a:t>Fácil de compartir</a:t>
            </a:r>
          </a:p>
          <a:p>
            <a:r>
              <a:rPr lang="es-ES" dirty="0"/>
              <a:t>Acceso a </a:t>
            </a:r>
            <a:r>
              <a:rPr lang="es-ES" dirty="0" err="1"/>
              <a:t>GPUs</a:t>
            </a:r>
            <a:r>
              <a:rPr lang="es-ES" dirty="0"/>
              <a:t> sin cargo</a:t>
            </a:r>
          </a:p>
          <a:p>
            <a:pPr marL="0" indent="0">
              <a:buNone/>
            </a:pPr>
            <a:r>
              <a:rPr lang="es-ES" dirty="0"/>
              <a:t>Es una </a:t>
            </a:r>
            <a:r>
              <a:rPr lang="es-ES" dirty="0" err="1"/>
              <a:t>Jupyter</a:t>
            </a:r>
            <a:r>
              <a:rPr lang="es-ES" dirty="0"/>
              <a:t> Notebook que corre en una máquina virtual de Google Cloud: </a:t>
            </a:r>
          </a:p>
          <a:p>
            <a:r>
              <a:rPr lang="es-ES" dirty="0"/>
              <a:t>Es gratuito</a:t>
            </a:r>
          </a:p>
          <a:p>
            <a:r>
              <a:rPr lang="es-ES" dirty="0"/>
              <a:t>Ofrece 12 GB de RAM y 100 GB de disco.  </a:t>
            </a:r>
          </a:p>
          <a:p>
            <a:r>
              <a:rPr lang="es-ES" dirty="0"/>
              <a:t>Las notebooks quedan en Google Drive, fácil de compartir.</a:t>
            </a:r>
          </a:p>
        </p:txBody>
      </p:sp>
      <p:sp>
        <p:nvSpPr>
          <p:cNvPr id="3" name="TextBox 2">
            <a:extLst>
              <a:ext uri="{FF2B5EF4-FFF2-40B4-BE49-F238E27FC236}">
                <a16:creationId xmlns:a16="http://schemas.microsoft.com/office/drawing/2014/main" id="{A73ABF6A-8FF6-87E5-7258-2C17C34EF4DF}"/>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719BBC89-5193-1F53-C3E7-4076C0AA8E08}"/>
              </a:ext>
            </a:extLst>
          </p:cNvPr>
          <p:cNvPicPr>
            <a:picLocks noChangeAspect="1"/>
          </p:cNvPicPr>
          <p:nvPr/>
        </p:nvPicPr>
        <p:blipFill>
          <a:blip r:embed="rId3"/>
          <a:stretch>
            <a:fillRect/>
          </a:stretch>
        </p:blipFill>
        <p:spPr>
          <a:xfrm>
            <a:off x="8381486" y="2783421"/>
            <a:ext cx="2655498" cy="2655498"/>
          </a:xfrm>
          <a:prstGeom prst="rect">
            <a:avLst/>
          </a:prstGeom>
        </p:spPr>
      </p:pic>
    </p:spTree>
    <p:extLst>
      <p:ext uri="{BB962C8B-B14F-4D97-AF65-F5344CB8AC3E}">
        <p14:creationId xmlns:p14="http://schemas.microsoft.com/office/powerpoint/2010/main" val="763959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4752DF1-76A2-C9CC-A3DB-11139A2695F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Tree>
    <p:extLst>
      <p:ext uri="{BB962C8B-B14F-4D97-AF65-F5344CB8AC3E}">
        <p14:creationId xmlns:p14="http://schemas.microsoft.com/office/powerpoint/2010/main" val="3265987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Tree>
    <p:extLst>
      <p:ext uri="{BB962C8B-B14F-4D97-AF65-F5344CB8AC3E}">
        <p14:creationId xmlns:p14="http://schemas.microsoft.com/office/powerpoint/2010/main" val="2151898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A394B1AA-58B3-79FB-A745-0614C9B9539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Tree>
    <p:extLst>
      <p:ext uri="{BB962C8B-B14F-4D97-AF65-F5344CB8AC3E}">
        <p14:creationId xmlns:p14="http://schemas.microsoft.com/office/powerpoint/2010/main" val="416583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5" name="Footer Placeholder 4">
            <a:extLst>
              <a:ext uri="{FF2B5EF4-FFF2-40B4-BE49-F238E27FC236}">
                <a16:creationId xmlns:a16="http://schemas.microsoft.com/office/drawing/2014/main" id="{10EBAFE2-CC81-1A72-719C-8CB70554EBC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Tree>
    <p:extLst>
      <p:ext uri="{BB962C8B-B14F-4D97-AF65-F5344CB8AC3E}">
        <p14:creationId xmlns:p14="http://schemas.microsoft.com/office/powerpoint/2010/main" val="455484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3090-1DD8-AF7B-9275-AA0BD7B60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BA59A-B5F7-F9A4-A52E-52BB4B89928E}"/>
              </a:ext>
            </a:extLst>
          </p:cNvPr>
          <p:cNvSpPr>
            <a:spLocks noGrp="1"/>
          </p:cNvSpPr>
          <p:nvPr>
            <p:ph type="title"/>
          </p:nvPr>
        </p:nvSpPr>
        <p:spPr/>
        <p:txBody>
          <a:bodyPr/>
          <a:lstStyle/>
          <a:p>
            <a:r>
              <a:rPr lang="es-ES_tradnl" dirty="0" err="1"/>
              <a:t>Statsmodels</a:t>
            </a:r>
            <a:endParaRPr lang="es-ES_tradnl" dirty="0"/>
          </a:p>
        </p:txBody>
      </p:sp>
      <p:sp>
        <p:nvSpPr>
          <p:cNvPr id="5" name="Footer Placeholder 4">
            <a:extLst>
              <a:ext uri="{FF2B5EF4-FFF2-40B4-BE49-F238E27FC236}">
                <a16:creationId xmlns:a16="http://schemas.microsoft.com/office/drawing/2014/main" id="{0DF299E6-C653-D932-106C-1AB360F4B8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06D4A54-9967-E84E-1322-ED7BA06F47B5}"/>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089A6F92-2B42-058C-F425-FBD0C4AB2D3B}"/>
              </a:ext>
            </a:extLst>
          </p:cNvPr>
          <p:cNvSpPr>
            <a:spLocks noGrp="1"/>
          </p:cNvSpPr>
          <p:nvPr>
            <p:ph idx="1"/>
          </p:nvPr>
        </p:nvSpPr>
        <p:spPr>
          <a:xfrm>
            <a:off x="700636" y="2293126"/>
            <a:ext cx="10691264" cy="3636088"/>
          </a:xfrm>
        </p:spPr>
        <p:txBody>
          <a:bodyPr>
            <a:normAutofit/>
          </a:bodyPr>
          <a:lstStyle/>
          <a:p>
            <a:pPr marL="0" indent="0">
              <a:buNone/>
            </a:pPr>
            <a:r>
              <a:rPr lang="es-ES" dirty="0"/>
              <a:t>Una librería estadística que está en auge hoy en día, reemplazando a </a:t>
            </a:r>
            <a:r>
              <a:rPr lang="es-ES" dirty="0" err="1"/>
              <a:t>Scipy</a:t>
            </a:r>
            <a:r>
              <a:rPr lang="es-ES" dirty="0"/>
              <a:t> en lo que refiere a estadística es </a:t>
            </a:r>
            <a:r>
              <a:rPr lang="es-ES" dirty="0" err="1"/>
              <a:t>Statsmodels</a:t>
            </a:r>
            <a:r>
              <a:rPr lang="es-ES" dirty="0"/>
              <a:t>.</a:t>
            </a:r>
          </a:p>
          <a:p>
            <a:pPr marL="0" indent="0">
              <a:buNone/>
            </a:pPr>
            <a:r>
              <a:rPr lang="es-ES" dirty="0"/>
              <a:t>Es un módulo de Python que proporciona clases y funciones para la estimación de muchos modelos estadísticos diferentes, así como para realizar pruebas estadísticas y exploración de datos estadísticos.</a:t>
            </a:r>
          </a:p>
        </p:txBody>
      </p:sp>
    </p:spTree>
    <p:extLst>
      <p:ext uri="{BB962C8B-B14F-4D97-AF65-F5344CB8AC3E}">
        <p14:creationId xmlns:p14="http://schemas.microsoft.com/office/powerpoint/2010/main" val="3034561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225196E1-95CC-B49E-B142-FFAD7CC95D4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Tree>
    <p:extLst>
      <p:ext uri="{BB962C8B-B14F-4D97-AF65-F5344CB8AC3E}">
        <p14:creationId xmlns:p14="http://schemas.microsoft.com/office/powerpoint/2010/main" val="2456820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8832385D-F8E2-071C-10C9-9D09F95D0F8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Tree>
    <p:extLst>
      <p:ext uri="{BB962C8B-B14F-4D97-AF65-F5344CB8AC3E}">
        <p14:creationId xmlns:p14="http://schemas.microsoft.com/office/powerpoint/2010/main" val="211943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F7B722AE-E6C9-B9B9-C987-8E063989B0A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Tree>
    <p:extLst>
      <p:ext uri="{BB962C8B-B14F-4D97-AF65-F5344CB8AC3E}">
        <p14:creationId xmlns:p14="http://schemas.microsoft.com/office/powerpoint/2010/main" val="38539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endParaRPr lang="es-ES_tradnl"/>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5" name="Footer Placeholder 4">
            <a:extLst>
              <a:ext uri="{FF2B5EF4-FFF2-40B4-BE49-F238E27FC236}">
                <a16:creationId xmlns:a16="http://schemas.microsoft.com/office/drawing/2014/main" id="{5F98B8B8-2DE2-3ACB-905F-092007683D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60</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Tree>
    <p:extLst>
      <p:ext uri="{BB962C8B-B14F-4D97-AF65-F5344CB8AC3E}">
        <p14:creationId xmlns:p14="http://schemas.microsoft.com/office/powerpoint/2010/main" val="1589655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5" name="Footer Placeholder 4">
            <a:extLst>
              <a:ext uri="{FF2B5EF4-FFF2-40B4-BE49-F238E27FC236}">
                <a16:creationId xmlns:a16="http://schemas.microsoft.com/office/drawing/2014/main" id="{5817B20C-4F0A-EFF6-755E-2AE1AD916C5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61</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Tree>
    <p:extLst>
      <p:ext uri="{BB962C8B-B14F-4D97-AF65-F5344CB8AC3E}">
        <p14:creationId xmlns:p14="http://schemas.microsoft.com/office/powerpoint/2010/main" val="46393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5" name="Footer Placeholder 4">
            <a:extLst>
              <a:ext uri="{FF2B5EF4-FFF2-40B4-BE49-F238E27FC236}">
                <a16:creationId xmlns:a16="http://schemas.microsoft.com/office/drawing/2014/main" id="{014DE8BF-CAC4-1A6A-D25E-5896F6B7CA2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Tree>
    <p:extLst>
      <p:ext uri="{BB962C8B-B14F-4D97-AF65-F5344CB8AC3E}">
        <p14:creationId xmlns:p14="http://schemas.microsoft.com/office/powerpoint/2010/main" val="1687393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5" name="Footer Placeholder 4">
            <a:extLst>
              <a:ext uri="{FF2B5EF4-FFF2-40B4-BE49-F238E27FC236}">
                <a16:creationId xmlns:a16="http://schemas.microsoft.com/office/drawing/2014/main" id="{40D72043-D83D-FB0F-F785-2E5BCFFA0E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Tree>
    <p:extLst>
      <p:ext uri="{BB962C8B-B14F-4D97-AF65-F5344CB8AC3E}">
        <p14:creationId xmlns:p14="http://schemas.microsoft.com/office/powerpoint/2010/main" val="359711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6291</TotalTime>
  <Words>5662</Words>
  <Application>Microsoft Macintosh PowerPoint</Application>
  <PresentationFormat>Widescreen</PresentationFormat>
  <Paragraphs>561</Paragraphs>
  <Slides>63</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Calisto MT</vt:lpstr>
      <vt:lpstr>Monaspace Argon</vt:lpstr>
      <vt:lpstr>NimbusRomNo9L</vt:lpstr>
      <vt:lpstr>Univers Condensed</vt:lpstr>
      <vt:lpstr>ChronicleVTI</vt:lpstr>
      <vt:lpstr>Introducción</vt:lpstr>
      <vt:lpstr>Introducción</vt:lpstr>
      <vt:lpstr>Introducción</vt:lpstr>
      <vt:lpstr>Evaluación</vt:lpstr>
      <vt:lpstr>Herramientas</vt:lpstr>
      <vt:lpstr>Programa</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Librerías asociadas</vt:lpstr>
      <vt:lpstr>Numpy</vt:lpstr>
      <vt:lpstr>Numpy</vt:lpstr>
      <vt:lpstr>Scipy</vt:lpstr>
      <vt:lpstr>Statsmodels</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21</cp:revision>
  <dcterms:created xsi:type="dcterms:W3CDTF">2024-01-28T21:07:34Z</dcterms:created>
  <dcterms:modified xsi:type="dcterms:W3CDTF">2024-02-08T01:14:41Z</dcterms:modified>
</cp:coreProperties>
</file>